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76" r:id="rId4"/>
    <p:sldId id="257" r:id="rId5"/>
    <p:sldId id="263" r:id="rId6"/>
    <p:sldId id="261" r:id="rId7"/>
    <p:sldId id="277" r:id="rId8"/>
    <p:sldId id="280" r:id="rId9"/>
    <p:sldId id="281" r:id="rId10"/>
    <p:sldId id="269" r:id="rId11"/>
    <p:sldId id="266" r:id="rId12"/>
    <p:sldId id="271" r:id="rId13"/>
    <p:sldId id="272" r:id="rId14"/>
    <p:sldId id="270" r:id="rId15"/>
    <p:sldId id="268" r:id="rId16"/>
    <p:sldId id="278" r:id="rId17"/>
    <p:sldId id="273" r:id="rId18"/>
    <p:sldId id="274" r:id="rId19"/>
    <p:sldId id="275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2E1"/>
    <a:srgbClr val="99DABA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3"/>
  </p:normalViewPr>
  <p:slideViewPr>
    <p:cSldViewPr>
      <p:cViewPr varScale="1">
        <p:scale>
          <a:sx n="105" d="100"/>
          <a:sy n="105" d="100"/>
        </p:scale>
        <p:origin x="127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5" Type="http://schemas.microsoft.com/office/2007/relationships/media" Target="../media/media11.mp4"/><Relationship Id="rId10" Type="http://schemas.openxmlformats.org/officeDocument/2006/relationships/image" Target="../media/image17.png"/><Relationship Id="rId4" Type="http://schemas.openxmlformats.org/officeDocument/2006/relationships/video" Target="../media/media10.mp4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5" Type="http://schemas.microsoft.com/office/2007/relationships/media" Target="../media/media14.mp4"/><Relationship Id="rId4" Type="http://schemas.openxmlformats.org/officeDocument/2006/relationships/video" Target="../media/media13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12.png"/><Relationship Id="rId2" Type="http://schemas.openxmlformats.org/officeDocument/2006/relationships/video" Target="../media/media3.mp4"/><Relationship Id="rId16" Type="http://schemas.openxmlformats.org/officeDocument/2006/relationships/image" Target="../media/image11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image" Target="../media/image10.png"/><Relationship Id="rId10" Type="http://schemas.openxmlformats.org/officeDocument/2006/relationships/video" Target="../media/media7.mp4"/><Relationship Id="rId19" Type="http://schemas.openxmlformats.org/officeDocument/2006/relationships/image" Target="../media/image1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</a:t>
            </a:r>
            <a:r>
              <a:rPr lang="ja-JP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8" name="cfd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958" y="2478207"/>
            <a:ext cx="2697919" cy="2096828"/>
          </a:xfrm>
          <a:prstGeom prst="rect">
            <a:avLst/>
          </a:prstGeom>
        </p:spPr>
      </p:pic>
      <p:pic>
        <p:nvPicPr>
          <p:cNvPr id="9" name="cfd3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1747" y="2478207"/>
            <a:ext cx="2742544" cy="2088232"/>
          </a:xfrm>
          <a:prstGeom prst="rect">
            <a:avLst/>
          </a:prstGeom>
        </p:spPr>
      </p:pic>
      <p:pic>
        <p:nvPicPr>
          <p:cNvPr id="11" name="cfd2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6763" y="2478207"/>
            <a:ext cx="2697919" cy="209682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="" xmlns:a16="http://schemas.microsoft.com/office/drawing/2014/main" id="{C18D215B-5EEC-ED45-BA2F-7A52E5738CBB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CFD_epsilon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154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DEM only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最終的な層の状態に差がない</a:t>
            </a:r>
            <a:endParaRPr kumimoji="1" lang="en-US" altLang="ja-JP" dirty="0"/>
          </a:p>
          <a:p>
            <a:r>
              <a:rPr kumimoji="1" lang="en-US" altLang="ja-JP" dirty="0"/>
              <a:t>  </a:t>
            </a:r>
            <a:r>
              <a:rPr kumimoji="1" lang="ja-JP" altLang="en-US"/>
              <a:t>・</a:t>
            </a:r>
            <a:r>
              <a:rPr kumimoji="1" lang="en-US" altLang="ja-JP" dirty="0"/>
              <a:t> </a:t>
            </a:r>
            <a:r>
              <a:rPr kumimoji="1" lang="ja-JP" altLang="en-US"/>
              <a:t>どの速度においても</a:t>
            </a:r>
            <a:r>
              <a:rPr kumimoji="1" lang="en-US" altLang="ja-JP" dirty="0"/>
              <a:t>,</a:t>
            </a:r>
            <a:r>
              <a:rPr kumimoji="1" lang="ja-JP" altLang="en-US"/>
              <a:t>層が保たれる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CFD</a:t>
            </a:r>
          </a:p>
          <a:p>
            <a:endParaRPr kumimoji="1" lang="en-US" altLang="ja-JP" dirty="0"/>
          </a:p>
          <a:p>
            <a:r>
              <a:rPr kumimoji="1" lang="ja-JP" altLang="en-US"/>
              <a:t>・ 最終的な層の状態に差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kumimoji="1" lang="ja-JP" altLang="en-US" dirty="0"/>
              <a:t>　・</a:t>
            </a:r>
            <a:r>
              <a:rPr kumimoji="1" lang="en-US" altLang="ja-JP" dirty="0"/>
              <a:t> 100 [mm/s] </a:t>
            </a:r>
            <a:r>
              <a:rPr kumimoji="1" lang="ja-JP" altLang="en-US" dirty="0"/>
              <a:t>だと層が崩れる</a:t>
            </a:r>
            <a:endParaRPr kumimoji="1" lang="en-US" altLang="ja-JP" dirty="0"/>
          </a:p>
          <a:p>
            <a:r>
              <a:rPr kumimoji="1" lang="ja-JP" altLang="en-US" dirty="0"/>
              <a:t>　・ </a:t>
            </a:r>
            <a:r>
              <a:rPr kumimoji="1" lang="en-US" altLang="ja-JP" dirty="0"/>
              <a:t>200,300 [mm/s] </a:t>
            </a:r>
            <a:r>
              <a:rPr kumimoji="1" lang="ja-JP" altLang="en-US" dirty="0"/>
              <a:t>だと層</a:t>
            </a:r>
            <a:r>
              <a:rPr kumimoji="1" lang="ja-JP" altLang="en-US"/>
              <a:t>が保たれる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pestle</a:t>
            </a:r>
            <a:r>
              <a:rPr kumimoji="1" lang="ja-JP" altLang="en-US"/>
              <a:t>と粒子の落下速度の差により</a:t>
            </a:r>
            <a:r>
              <a:rPr kumimoji="1" lang="en-US" altLang="ja-JP" dirty="0"/>
              <a:t>,</a:t>
            </a:r>
            <a:r>
              <a:rPr kumimoji="1" lang="ja-JP" altLang="en-US"/>
              <a:t>壁面周りに隙間ができている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39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考察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- 100 [mm/s] </a:t>
            </a:r>
            <a:r>
              <a:rPr kumimoji="1" lang="ja-JP" altLang="en-US"/>
              <a:t>で層が崩れる</a:t>
            </a: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57064" y="393305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CFD -</a:t>
            </a:r>
            <a:r>
              <a:rPr kumimoji="1" lang="ja-JP" altLang="en-US"/>
              <a:t> </a:t>
            </a:r>
            <a:r>
              <a:rPr kumimoji="1" lang="en-US" altLang="ja-JP" dirty="0"/>
              <a:t>200,300 [</a:t>
            </a:r>
            <a:r>
              <a:rPr kumimoji="1" lang="en-US" altLang="ja-JP" dirty="0" err="1"/>
              <a:t>ms</a:t>
            </a:r>
            <a:r>
              <a:rPr kumimoji="1" lang="en-US" altLang="ja-JP" dirty="0"/>
              <a:t>]</a:t>
            </a:r>
            <a:r>
              <a:rPr kumimoji="1" lang="ja-JP" altLang="en-US"/>
              <a:t>では層状</a:t>
            </a:r>
            <a:r>
              <a:rPr kumimoji="1" lang="ja-JP" altLang="en-US" dirty="0"/>
              <a:t>を保ったまま落下した</a:t>
            </a:r>
            <a:endParaRPr kumimoji="1" lang="en-US" altLang="ja-JP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207449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気層の影響により</a:t>
            </a:r>
            <a:r>
              <a:rPr kumimoji="1" lang="en-US" altLang="ja-JP" sz="2800" dirty="0"/>
              <a:t>,</a:t>
            </a:r>
            <a:r>
              <a:rPr kumimoji="1" lang="ja-JP" altLang="en-US" sz="2800"/>
              <a:t>壁面周りに隙間ができる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7064" y="458112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 </a:t>
            </a:r>
            <a:r>
              <a:rPr kumimoji="1" lang="ja-JP" altLang="en-US" sz="2800"/>
              <a:t>下側</a:t>
            </a:r>
            <a:r>
              <a:rPr kumimoji="1" lang="ja-JP" altLang="en-US" sz="2800" dirty="0"/>
              <a:t>からの</a:t>
            </a:r>
            <a:r>
              <a:rPr kumimoji="1" lang="ja-JP" altLang="en-US" sz="2800"/>
              <a:t>吸引力が充分に大きい</a:t>
            </a:r>
            <a:endParaRPr kumimoji="1"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76908DBE-8907-DE4D-91D0-A5243DD50E75}"/>
              </a:ext>
            </a:extLst>
          </p:cNvPr>
          <p:cNvSpPr txBox="1"/>
          <p:nvPr/>
        </p:nvSpPr>
        <p:spPr>
          <a:xfrm>
            <a:off x="611560" y="2855838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/>
              <a:t> そこに下層粒子が流れ込む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7471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まとめ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9552" y="1412776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pestle</a:t>
            </a:r>
            <a:r>
              <a:rPr kumimoji="1" lang="ja-JP" altLang="en-US" dirty="0"/>
              <a:t>の</a:t>
            </a:r>
            <a:r>
              <a:rPr kumimoji="1" lang="ja-JP" altLang="en-US" dirty="0" smtClean="0"/>
              <a:t>落下</a:t>
            </a:r>
            <a:r>
              <a:rPr kumimoji="1" lang="ja-JP" altLang="en-US" dirty="0" smtClean="0"/>
              <a:t>時、流入してく粉体の量が十分でないため、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内部の壁面まわりに空気の塊が</a:t>
            </a:r>
            <a:r>
              <a:rPr kumimoji="1" lang="ja-JP" altLang="en-US" dirty="0"/>
              <a:t>生じる。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最下層の粒子がその</a:t>
            </a:r>
            <a:r>
              <a:rPr kumimoji="1" lang="ja-JP" altLang="en-US" dirty="0" smtClean="0"/>
              <a:t>部分を</a:t>
            </a:r>
            <a:r>
              <a:rPr kumimoji="1" lang="ja-JP" altLang="en-US" dirty="0" smtClean="0"/>
              <a:t>埋めよう</a:t>
            </a:r>
            <a:r>
              <a:rPr kumimoji="1" lang="ja-JP" altLang="en-US" dirty="0"/>
              <a:t>と</a:t>
            </a:r>
            <a:r>
              <a:rPr kumimoji="1" lang="ja-JP" altLang="en-US" dirty="0" smtClean="0"/>
              <a:t>して流入し、層</a:t>
            </a:r>
            <a:r>
              <a:rPr kumimoji="1" lang="ja-JP" altLang="en-US" dirty="0"/>
              <a:t>が崩れる。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しかし、</a:t>
            </a:r>
            <a:r>
              <a:rPr kumimoji="1" lang="en-US" altLang="ja-JP" dirty="0"/>
              <a:t>pestle</a:t>
            </a:r>
            <a:r>
              <a:rPr kumimoji="1" lang="ja-JP" altLang="en-US" dirty="0"/>
              <a:t>の落下速度が十分なときには</a:t>
            </a:r>
            <a:r>
              <a:rPr kumimoji="1" lang="ja-JP" altLang="en-US" dirty="0" smtClean="0"/>
              <a:t>、</a:t>
            </a:r>
            <a:r>
              <a:rPr kumimoji="1" lang="ja-JP" altLang="en-US" u="sng" dirty="0" smtClean="0"/>
              <a:t>吸引力</a:t>
            </a:r>
            <a:r>
              <a:rPr kumimoji="1" lang="ja-JP" altLang="en-US" u="sng" dirty="0"/>
              <a:t>が強く</a:t>
            </a:r>
            <a:r>
              <a:rPr kumimoji="1" lang="en-US" altLang="ja-JP" dirty="0"/>
              <a:t>,</a:t>
            </a:r>
            <a:r>
              <a:rPr kumimoji="1" lang="ja-JP" altLang="en-US" dirty="0"/>
              <a:t>層が保たれたまま落下する。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255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HalfNum_DEM</a:t>
            </a:r>
            <a:r>
              <a:rPr lang="en-US" altLang="ko-KR" dirty="0"/>
              <a:t>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3" name="halfNum_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480" y="2478207"/>
            <a:ext cx="2795771" cy="2096828"/>
          </a:xfrm>
          <a:prstGeom prst="rect">
            <a:avLst/>
          </a:prstGeom>
        </p:spPr>
      </p:pic>
      <p:pic>
        <p:nvPicPr>
          <p:cNvPr id="5" name="halfNum_dem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1747" y="2478207"/>
            <a:ext cx="2795771" cy="2096828"/>
          </a:xfrm>
          <a:prstGeom prst="rect">
            <a:avLst/>
          </a:prstGeom>
        </p:spPr>
      </p:pic>
      <p:pic>
        <p:nvPicPr>
          <p:cNvPr id="6" name="halfNum_dem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78207"/>
            <a:ext cx="2795771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Grid size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64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5" name="cfd2_compare_grid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8037" cy="424888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3309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2.0 [mm]</a:t>
            </a:r>
            <a:endParaRPr kumimoji="1" lang="ja-JP" altLang="en-US" dirty="0"/>
          </a:p>
        </p:txBody>
      </p:sp>
      <p:pic>
        <p:nvPicPr>
          <p:cNvPr id="3" name="cfd2_compare_grid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7303" cy="424847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/>
              <a:t>(</a:t>
            </a:r>
            <a:r>
              <a:rPr kumimoji="1" lang="ja-JP" altLang="en-US" sz="1050" dirty="0"/>
              <a:t>落下速度　</a:t>
            </a:r>
            <a:r>
              <a:rPr kumimoji="1" lang="en-US" altLang="ja-JP" sz="1050" dirty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058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0.5 [mm]</a:t>
            </a:r>
          </a:p>
          <a:p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の場合と類似した挙動</a:t>
            </a:r>
            <a:endParaRPr kumimoji="1" lang="en-US" altLang="ja-JP" dirty="0"/>
          </a:p>
          <a:p>
            <a:r>
              <a:rPr kumimoji="1" lang="ja-JP" altLang="en-US"/>
              <a:t>・</a:t>
            </a:r>
            <a:r>
              <a:rPr kumimoji="1" lang="en-US" altLang="ja-JP" dirty="0"/>
              <a:t> 1.0 [mm] </a:t>
            </a:r>
            <a:r>
              <a:rPr kumimoji="1" lang="ja-JP" altLang="en-US"/>
              <a:t>の場合と比較し</a:t>
            </a:r>
            <a:r>
              <a:rPr kumimoji="1" lang="en-US" altLang="ja-JP" dirty="0"/>
              <a:t>,</a:t>
            </a:r>
            <a:r>
              <a:rPr kumimoji="1" lang="ja-JP" altLang="en-US"/>
              <a:t>空隙の大きさに差がみられる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Grid size = 2.0 [mm]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 </a:t>
            </a:r>
            <a:r>
              <a:rPr kumimoji="1" lang="ja-JP" altLang="en-US" dirty="0"/>
              <a:t>明らかに</a:t>
            </a:r>
            <a:r>
              <a:rPr kumimoji="1" lang="en-US" altLang="ja-JP" dirty="0"/>
              <a:t>,1.0 [mm]</a:t>
            </a:r>
            <a:r>
              <a:rPr kumimoji="1" lang="ja-JP" altLang="en-US" dirty="0"/>
              <a:t>と異なる挙動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 </a:t>
            </a:r>
            <a:r>
              <a:rPr kumimoji="1" lang="ja-JP" altLang="en-US" dirty="0" smtClean="0"/>
              <a:t>不自然に左右</a:t>
            </a:r>
            <a:r>
              <a:rPr kumimoji="1" lang="ja-JP" altLang="en-US" dirty="0"/>
              <a:t>非対称な挙動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086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Click to edit Master text styles </a:t>
            </a:r>
            <a:r>
              <a:rPr lang="en-US" b="1" dirty="0"/>
              <a:t>-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Standard (4:3)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0160648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0160648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75900"/>
              </p:ext>
            </p:extLst>
          </p:nvPr>
        </p:nvGraphicFramePr>
        <p:xfrm>
          <a:off x="611560" y="2633627"/>
          <a:ext cx="7920880" cy="241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500 、000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2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01956"/>
              </p:ext>
            </p:extLst>
          </p:nvPr>
        </p:nvGraphicFramePr>
        <p:xfrm>
          <a:off x="611560" y="1622231"/>
          <a:ext cx="7920880" cy="72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802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802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802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44407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5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Suction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100[mm/s]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baseline="0" dirty="0">
                          <a:effectLst/>
                          <a:latin typeface="+mn-lt"/>
                        </a:rPr>
                        <a:t>200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300 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93590"/>
              </p:ext>
            </p:extLst>
          </p:nvPr>
        </p:nvGraphicFramePr>
        <p:xfrm>
          <a:off x="611560" y="5339563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Comparison, Suction velocity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25943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5914391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08104" y="5895815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9" name="dem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988840"/>
            <a:ext cx="6480719" cy="370616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AA950430-A60A-A545-9503-745897901114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DEM only</a:t>
            </a:r>
          </a:p>
        </p:txBody>
      </p:sp>
    </p:spTree>
    <p:extLst>
      <p:ext uri="{BB962C8B-B14F-4D97-AF65-F5344CB8AC3E}">
        <p14:creationId xmlns:p14="http://schemas.microsoft.com/office/powerpoint/2010/main" val="33811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7160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08104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pic>
        <p:nvPicPr>
          <p:cNvPr id="5" name="cfd_compare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636" y="1951785"/>
            <a:ext cx="6552728" cy="381986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7605" y="3764385"/>
            <a:ext cx="27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100 [mm/s]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10809" y="4247069"/>
            <a:ext cx="8581669" cy="1980215"/>
          </a:xfrm>
          <a:prstGeom prst="rect">
            <a:avLst/>
          </a:prstGeom>
          <a:solidFill>
            <a:srgbClr val="99DABA"/>
          </a:solidFill>
          <a:ln w="38100">
            <a:solidFill>
              <a:srgbClr val="99D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46634" y="378483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37542" y="3758262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300 [mm/s]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0809" y="1658573"/>
            <a:ext cx="8581669" cy="1980215"/>
          </a:xfrm>
          <a:prstGeom prst="rect">
            <a:avLst/>
          </a:prstGeom>
          <a:solidFill>
            <a:srgbClr val="ABD2E1"/>
          </a:solidFill>
          <a:ln w="38100">
            <a:solidFill>
              <a:srgbClr val="ABD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0811" y="2292596"/>
            <a:ext cx="74670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 err="1"/>
              <a:t>DEMonly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9870" y="5039812"/>
            <a:ext cx="7467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/>
              <a:t>CFD</a:t>
            </a:r>
            <a:endParaRPr kumimoji="1" lang="ja-JP" altLang="en-US" dirty="0"/>
          </a:p>
        </p:txBody>
      </p:sp>
      <p:pic>
        <p:nvPicPr>
          <p:cNvPr id="26" name="dem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0129" y="1737985"/>
            <a:ext cx="2456505" cy="1842379"/>
          </a:xfrm>
          <a:prstGeom prst="rect">
            <a:avLst/>
          </a:prstGeom>
        </p:spPr>
      </p:pic>
      <p:pic>
        <p:nvPicPr>
          <p:cNvPr id="27" name="dem2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29014" y="1737985"/>
            <a:ext cx="2456505" cy="1842379"/>
          </a:xfrm>
          <a:prstGeom prst="rect">
            <a:avLst/>
          </a:prstGeom>
        </p:spPr>
      </p:pic>
      <p:pic>
        <p:nvPicPr>
          <p:cNvPr id="28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59691" y="1737985"/>
            <a:ext cx="2445215" cy="1833911"/>
          </a:xfrm>
          <a:prstGeom prst="rect">
            <a:avLst/>
          </a:prstGeom>
        </p:spPr>
      </p:pic>
      <p:pic>
        <p:nvPicPr>
          <p:cNvPr id="29" name="cfd1_colo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7678" y="4313545"/>
            <a:ext cx="2438956" cy="1829217"/>
          </a:xfrm>
          <a:prstGeom prst="rect">
            <a:avLst/>
          </a:prstGeom>
        </p:spPr>
      </p:pic>
      <p:pic>
        <p:nvPicPr>
          <p:cNvPr id="30" name="cfd2_color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729014" y="4320677"/>
            <a:ext cx="2456505" cy="1842379"/>
          </a:xfrm>
          <a:prstGeom prst="rect">
            <a:avLst/>
          </a:prstGeom>
        </p:spPr>
      </p:pic>
      <p:pic>
        <p:nvPicPr>
          <p:cNvPr id="31" name="cfd3_color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49300" y="4313545"/>
            <a:ext cx="2438956" cy="18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9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11017</TotalTime>
  <Words>676</Words>
  <Application>Microsoft Office PowerPoint</Application>
  <PresentationFormat>画面に合わせる (4:3)</PresentationFormat>
  <Paragraphs>139</Paragraphs>
  <Slides>19</Slides>
  <Notes>0</Notes>
  <HiddenSlides>3</HiddenSlides>
  <MMClips>16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19</vt:i4>
      </vt:variant>
    </vt:vector>
  </HeadingPairs>
  <TitlesOfParts>
    <vt:vector size="28" baseType="lpstr">
      <vt:lpstr>맑은 고딕</vt:lpstr>
      <vt:lpstr>ＭＳ Ｐゴシック</vt:lpstr>
      <vt:lpstr>メイリオ</vt:lpstr>
      <vt:lpstr>Arial</vt:lpstr>
      <vt:lpstr>Calibri</vt:lpstr>
      <vt:lpstr>Cambria Math</vt:lpstr>
      <vt:lpstr>Wingdings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Comparison, Suction velocity</vt:lpstr>
      <vt:lpstr>Comparison, Suction velocity</vt:lpstr>
      <vt:lpstr>Comparison, Suction velocity</vt:lpstr>
      <vt:lpstr>Comparison, Suction velocity</vt:lpstr>
      <vt:lpstr>　結果</vt:lpstr>
      <vt:lpstr>　考察</vt:lpstr>
      <vt:lpstr> まとめ</vt:lpstr>
      <vt:lpstr>HalfNum_DEM only</vt:lpstr>
      <vt:lpstr>PowerPoint プレゼンテーション</vt:lpstr>
      <vt:lpstr>Comparison, Grid size</vt:lpstr>
      <vt:lpstr>Comparison, Grid size</vt:lpstr>
      <vt:lpstr>　結果</vt:lpstr>
      <vt:lpstr> Free PPT _ Click to add title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104</cp:revision>
  <dcterms:created xsi:type="dcterms:W3CDTF">2014-04-01T16:35:38Z</dcterms:created>
  <dcterms:modified xsi:type="dcterms:W3CDTF">2018-09-27T04:49:40Z</dcterms:modified>
</cp:coreProperties>
</file>